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71" r:id="rId16"/>
    <p:sldId id="272" r:id="rId17"/>
    <p:sldId id="273" r:id="rId18"/>
    <p:sldId id="270" r:id="rId19"/>
    <p:sldId id="268" r:id="rId20"/>
  </p:sldIdLst>
  <p:sldSz cx="9144000" cy="6858000" type="screen4x3"/>
  <p:notesSz cx="6858000" cy="9144000"/>
  <p:embeddedFontLst>
    <p:embeddedFont>
      <p:font typeface="GreeceBlack" panose="020B0600000000000000" pitchFamily="34" charset="0"/>
      <p:regular r:id="rId21"/>
    </p:embeddedFont>
    <p:embeddedFont>
      <p:font typeface="Eras Demi ITC" panose="020B0805030504020804" pitchFamily="34" charset="0"/>
      <p:regular r:id="rId22"/>
    </p:embeddedFont>
    <p:embeddedFont>
      <p:font typeface="Aaron" panose="02020900000000000000" pitchFamily="18" charset="0"/>
      <p:bold r:id="rId23"/>
    </p:embeddedFont>
    <p:embeddedFont>
      <p:font typeface="vtks distress" panose="02000000000000000000" pitchFamily="2" charset="0"/>
      <p:regular r:id="rId24"/>
    </p:embeddedFont>
    <p:embeddedFont>
      <p:font typeface="Arial Black" panose="020B0A04020102090204" pitchFamily="34" charset="0"/>
      <p:bold r:id="rId25"/>
      <p: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7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53624" y="3336359"/>
            <a:ext cx="3011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vtks distress" panose="02000000000000000000" pitchFamily="2" charset="0"/>
              </a:rPr>
              <a:t>12</a:t>
            </a:r>
            <a:r>
              <a:rPr lang="en-US" sz="8000" dirty="0" smtClean="0">
                <a:latin typeface="Aaron" panose="02020900000000000000" pitchFamily="18" charset="0"/>
              </a:rPr>
              <a:t>.</a:t>
            </a:r>
            <a:r>
              <a:rPr lang="en-US" sz="8000" dirty="0" smtClean="0">
                <a:latin typeface="vtks distress" panose="02000000000000000000" pitchFamily="2" charset="0"/>
              </a:rPr>
              <a:t>1</a:t>
            </a:r>
            <a:r>
              <a:rPr lang="en-US" sz="8000" dirty="0" smtClean="0">
                <a:latin typeface="Aaron" panose="02020900000000000000" pitchFamily="18" charset="0"/>
              </a:rPr>
              <a:t>-</a:t>
            </a:r>
            <a:r>
              <a:rPr lang="en-US" sz="8000" dirty="0">
                <a:latin typeface="vtks distress" panose="02000000000000000000" pitchFamily="2" charset="0"/>
              </a:rPr>
              <a:t>6</a:t>
            </a: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Gifts</a:t>
            </a:r>
            <a:r>
              <a:rPr lang="en-US" sz="3600" dirty="0"/>
              <a:t> </a:t>
            </a:r>
            <a:r>
              <a:rPr lang="en-US" sz="3600" dirty="0" smtClean="0"/>
              <a:t>– </a:t>
            </a:r>
            <a:r>
              <a:rPr lang="en-US" sz="3600" b="1" i="1" cap="all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Charismata</a:t>
            </a:r>
            <a:r>
              <a:rPr lang="en-US" sz="3600" dirty="0" smtClean="0"/>
              <a:t>, plural </a:t>
            </a:r>
            <a:r>
              <a:rPr lang="en-US" sz="3600" dirty="0"/>
              <a:t>of </a:t>
            </a:r>
            <a:r>
              <a:rPr lang="en-US" sz="3600" b="1" i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charisma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literally </a:t>
            </a:r>
            <a:r>
              <a:rPr lang="en-US" sz="3600" i="1" dirty="0" smtClean="0"/>
              <a:t>“grace things”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8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Ministries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/>
              <a:t>KJV,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administrations</a:t>
            </a:r>
            <a:r>
              <a:rPr lang="en-US" sz="3600" dirty="0"/>
              <a:t>; NIV,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service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437" y="2268008"/>
            <a:ext cx="7981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3600" i="1" dirty="0" smtClean="0"/>
              <a:t> </a:t>
            </a:r>
            <a:r>
              <a:rPr lang="en-US" sz="36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diakonia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deacon</a:t>
            </a:r>
            <a:r>
              <a:rPr lang="en-US" sz="3600" dirty="0"/>
              <a:t>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1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1" grpId="0"/>
      <p:bldP spid="2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Activities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energēma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energy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1719943"/>
            <a:ext cx="803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NASB,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effects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7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Trinity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1251857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buFont typeface="Arial" panose="020B0604020202020204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Different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gifts</a:t>
            </a:r>
            <a:r>
              <a:rPr lang="en-US" sz="3600" dirty="0" smtClean="0"/>
              <a:t> (v</a:t>
            </a:r>
            <a:r>
              <a:rPr lang="en-US" sz="3600" dirty="0"/>
              <a:t>. 4, the Spirit)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6914" y="2340432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buFont typeface="Arial" panose="020B0604020202020204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Different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areas</a:t>
            </a:r>
            <a:r>
              <a:rPr lang="en-US" sz="3600" dirty="0" smtClean="0"/>
              <a:t> </a:t>
            </a:r>
            <a:r>
              <a:rPr lang="en-US" sz="3600" dirty="0"/>
              <a:t>(v. 5, the Lord)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2558" y="3459484"/>
            <a:ext cx="8038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Different Activities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effects</a:t>
            </a:r>
            <a:r>
              <a:rPr lang="en-US" sz="3600" dirty="0"/>
              <a:t> (NASB) (v. 6 the Father)</a:t>
            </a:r>
          </a:p>
        </p:txBody>
      </p:sp>
    </p:spTree>
    <p:extLst>
      <p:ext uri="{BB962C8B-B14F-4D97-AF65-F5344CB8AC3E}">
        <p14:creationId xmlns:p14="http://schemas.microsoft.com/office/powerpoint/2010/main" val="100679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3" grpId="2"/>
      <p:bldP spid="23" grpId="0"/>
      <p:bldP spid="23" grpId="1"/>
      <p:bldP spid="23" grpId="2"/>
      <p:bldP spid="24" grpId="0"/>
      <p:bldP spid="2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Enhanced </a:t>
            </a:r>
            <a:r>
              <a:rPr lang="en-US" sz="3600" dirty="0"/>
              <a:t>(teaching)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557" y="1251857"/>
            <a:ext cx="8247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Extraordinary </a:t>
            </a:r>
            <a:r>
              <a:rPr lang="en-US" sz="3600" dirty="0"/>
              <a:t>(healing)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667" y="1850573"/>
            <a:ext cx="8247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Endless </a:t>
            </a:r>
            <a:r>
              <a:rPr lang="en-US" sz="3600" dirty="0"/>
              <a:t>(giving)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4311" y="2501535"/>
            <a:ext cx="8247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Episodic </a:t>
            </a:r>
            <a:r>
              <a:rPr lang="en-US" sz="3600" dirty="0"/>
              <a:t>(miracles)</a:t>
            </a:r>
          </a:p>
        </p:txBody>
      </p:sp>
    </p:spTree>
    <p:extLst>
      <p:ext uri="{BB962C8B-B14F-4D97-AF65-F5344CB8AC3E}">
        <p14:creationId xmlns:p14="http://schemas.microsoft.com/office/powerpoint/2010/main" val="385933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1"/>
      <p:bldP spid="3" grpId="2"/>
      <p:bldP spid="23" grpId="0"/>
      <p:bldP spid="23" grpId="1"/>
      <p:bldP spid="23" grpId="2"/>
      <p:bldP spid="24" grpId="0"/>
      <p:bldP spid="2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>
                <a:solidFill>
                  <a:schemeClr val="accent2">
                    <a:lumMod val="50000"/>
                  </a:schemeClr>
                </a:solidFill>
              </a:rPr>
              <a:t>Cessationism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100" dirty="0"/>
              <a:t> The belief that the miraculous gifts of the </a:t>
            </a:r>
            <a:r>
              <a:rPr lang="en-US" sz="3100" dirty="0" smtClean="0"/>
              <a:t>Spirit - such </a:t>
            </a:r>
            <a:r>
              <a:rPr lang="en-US" sz="3100" dirty="0"/>
              <a:t>as healing, tongues, and prophetic </a:t>
            </a:r>
            <a:r>
              <a:rPr lang="en-US" sz="3100" dirty="0" smtClean="0"/>
              <a:t>revelation, etc. - pertained </a:t>
            </a:r>
            <a:r>
              <a:rPr lang="en-US" sz="3100" dirty="0"/>
              <a:t>to the apostolic era only, served a purpose that was unique to establishing the early church, and passed away before the canon of Scripture was closed</a:t>
            </a:r>
            <a:endParaRPr lang="en-US" sz="31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7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</a:rPr>
              <a:t>Continuationism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200" dirty="0"/>
              <a:t>The belief that the miraculous gifts of the Holy Spirit taught in the bible </a:t>
            </a:r>
            <a:r>
              <a:rPr lang="en-US" sz="3200" dirty="0" smtClean="0"/>
              <a:t>- such </a:t>
            </a:r>
            <a:r>
              <a:rPr lang="en-US" sz="3200" dirty="0"/>
              <a:t>as prophecy, tongues, interpretation of tongues, healings, miracles, etc. </a:t>
            </a:r>
            <a:r>
              <a:rPr lang="en-US" sz="3200" dirty="0" smtClean="0"/>
              <a:t>- </a:t>
            </a:r>
            <a:r>
              <a:rPr lang="en-US" sz="3200" dirty="0"/>
              <a:t>have not ceased and are available for the believer today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08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Cessationism – </a:t>
            </a:r>
            <a:r>
              <a:rPr lang="en-US" sz="3200" dirty="0"/>
              <a:t>the “sign” gifts have ceased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7777" y="1660315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Continuationism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3200" dirty="0" smtClean="0"/>
              <a:t> </a:t>
            </a:r>
            <a:r>
              <a:rPr lang="en-US" sz="3200" dirty="0"/>
              <a:t>the “sign” gifts have continued</a:t>
            </a:r>
          </a:p>
        </p:txBody>
      </p:sp>
    </p:spTree>
    <p:extLst>
      <p:ext uri="{BB962C8B-B14F-4D97-AF65-F5344CB8AC3E}">
        <p14:creationId xmlns:p14="http://schemas.microsoft.com/office/powerpoint/2010/main" val="2489473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8667" y="2381857"/>
            <a:ext cx="8258133" cy="126485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2000">
                <a:srgbClr val="FFC000"/>
              </a:gs>
              <a:gs pos="54000">
                <a:srgbClr val="FFFF00"/>
              </a:gs>
              <a:gs pos="76000">
                <a:srgbClr val="FFC000"/>
              </a:gs>
              <a:gs pos="100000">
                <a:srgbClr val="FF0000"/>
              </a:gs>
            </a:gsLst>
            <a:lin ang="0" scaled="1"/>
            <a:tileRect/>
          </a:gradFill>
          <a:ln w="57150">
            <a:solidFill>
              <a:srgbClr val="FFFFFF"/>
            </a:solidFill>
          </a:ln>
          <a:effectLst>
            <a:outerShdw blurRad="127000" dist="3175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2212" y="990600"/>
            <a:ext cx="32922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reeceBlack" panose="020B0600000000000000" pitchFamily="34" charset="0"/>
              </a:rPr>
              <a:t>Cessationism</a:t>
            </a:r>
            <a:endParaRPr lang="en-US" sz="2600" dirty="0">
              <a:latin typeface="GreeceBlack" panose="020B0600000000000000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23519" y="990600"/>
            <a:ext cx="40632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GreeceBlack" panose="020B0600000000000000" pitchFamily="34" charset="0"/>
              </a:rPr>
              <a:t>Continuationism</a:t>
            </a:r>
            <a:endParaRPr lang="en-US" sz="2600" dirty="0">
              <a:latin typeface="GreeceBlack" panose="020B0600000000000000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400800" y="1219200"/>
            <a:ext cx="2362200" cy="1117766"/>
          </a:xfrm>
          <a:prstGeom prst="rightArrow">
            <a:avLst/>
          </a:prstGeom>
          <a:gradFill>
            <a:gsLst>
              <a:gs pos="0">
                <a:srgbClr val="FFFFFF"/>
              </a:gs>
              <a:gs pos="54000">
                <a:srgbClr val="777777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>
            <a:outerShdw blurRad="127000" dist="254000" dir="2700000" algn="tl" rotWithShape="0">
              <a:prstClr val="black">
                <a:alpha val="35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 flipH="1">
            <a:off x="381000" y="1219200"/>
            <a:ext cx="2362200" cy="1117766"/>
          </a:xfrm>
          <a:prstGeom prst="rightArrow">
            <a:avLst/>
          </a:prstGeom>
          <a:gradFill>
            <a:gsLst>
              <a:gs pos="0">
                <a:srgbClr val="FFFFFF"/>
              </a:gs>
              <a:gs pos="54000">
                <a:srgbClr val="777777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>
            <a:outerShdw blurRad="127000" dist="254000" dir="2700000" algn="tl" rotWithShape="0">
              <a:prstClr val="black">
                <a:alpha val="35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766456" y="2392743"/>
            <a:ext cx="2230793" cy="1922464"/>
            <a:chOff x="3766456" y="2392743"/>
            <a:chExt cx="2230793" cy="1922464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876800" y="2392743"/>
              <a:ext cx="0" cy="1264857"/>
            </a:xfrm>
            <a:prstGeom prst="line">
              <a:avLst/>
            </a:prstGeom>
            <a:solidFill>
              <a:srgbClr val="704B00"/>
            </a:solidFill>
            <a:ln w="76200">
              <a:solidFill>
                <a:srgbClr val="FFFFFF"/>
              </a:solidFill>
            </a:ln>
            <a:scene3d>
              <a:camera prst="orthographicFront"/>
              <a:lightRig rig="threePt" dir="t"/>
            </a:scene3d>
            <a:sp3d contourW="12700" prstMaterial="matte">
              <a:bevelT w="254000" h="254000"/>
              <a:contourClr>
                <a:srgbClr val="FF00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3766456" y="3853542"/>
              <a:ext cx="22307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GreeceBlack" panose="020B0600000000000000" pitchFamily="34" charset="0"/>
                </a:rPr>
                <a:t>balance</a:t>
              </a:r>
              <a:endParaRPr lang="en-US" sz="2400" dirty="0">
                <a:latin typeface="GreeceBlack" panose="020B0600000000000000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38800" y="2800290"/>
            <a:ext cx="2730523" cy="400110"/>
          </a:xfrm>
          <a:prstGeom prst="rect">
            <a:avLst/>
          </a:prstGeom>
          <a:solidFill>
            <a:srgbClr val="FFFFFF"/>
          </a:solidFill>
          <a:effectLst>
            <a:outerShdw blurRad="127000" dist="1905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“Miraculous” Gifts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4677" y="2797628"/>
            <a:ext cx="2730523" cy="400110"/>
          </a:xfrm>
          <a:prstGeom prst="rect">
            <a:avLst/>
          </a:prstGeom>
          <a:solidFill>
            <a:srgbClr val="FFFFFF"/>
          </a:solidFill>
          <a:effectLst>
            <a:outerShdw blurRad="127000" dist="1905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“Natural” Gifts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82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5 1.11111E-6 L -0.31354 1.11111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31354 1.11111E-6 L -3.33333E-6 2.59259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42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16" grpId="0"/>
      <p:bldP spid="16" grpId="1"/>
      <p:bldP spid="45" grpId="0"/>
      <p:bldP spid="45" grpId="1"/>
      <p:bldP spid="17" grpId="0" animBg="1"/>
      <p:bldP spid="17" grpId="1" animBg="1"/>
      <p:bldP spid="46" grpId="0" animBg="1"/>
      <p:bldP spid="46" grpId="1" animBg="1"/>
      <p:bldP spid="37" grpId="0" animBg="1"/>
      <p:bldP spid="37" grpId="1" animBg="1"/>
      <p:bldP spid="47" grpId="0" animBg="1"/>
      <p:bldP spid="4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Rom. 12:6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Having then gifts then differing according to the grace that is given to us,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let us use them …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8192" y="3436044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Heb. 10:24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And let us consider one another in order to stir up love and good works …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1" grpId="0"/>
      <p:bldP spid="2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Oncesavedalwayssaved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562" y="1101522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Baptismoftheholyspirit</a:t>
            </a:r>
            <a:endParaRPr lang="en-US" sz="3600" dirty="0" smtClean="0"/>
          </a:p>
          <a:p>
            <a:pPr algn="ctr"/>
            <a:r>
              <a:rPr lang="en-US" sz="3600" dirty="0" err="1" smtClean="0"/>
              <a:t>Withtheevidenceof</a:t>
            </a:r>
            <a:endParaRPr lang="en-US" sz="3600" dirty="0" smtClean="0"/>
          </a:p>
          <a:p>
            <a:pPr algn="ctr"/>
            <a:r>
              <a:rPr lang="en-US" sz="3600" dirty="0" err="1" smtClean="0"/>
              <a:t>speakingintongues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trips dir="ld"/>
      </p:transition>
    </mc:Choice>
    <mc:Fallback xmlns="">
      <p:transition spd="slow">
        <p:strips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5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  <p:bldP spid="2" grpId="3"/>
      <p:bldP spid="22" grpId="0"/>
      <p:bldP spid="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5"/>
          <a:stretch/>
        </p:blipFill>
        <p:spPr>
          <a:xfrm rot="21423451">
            <a:off x="595135" y="237404"/>
            <a:ext cx="8098266" cy="5582066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0000"/>
              </a:prstClr>
            </a:outerShdw>
            <a:softEdge rad="127000"/>
          </a:effectLst>
        </p:spPr>
      </p:pic>
      <p:sp>
        <p:nvSpPr>
          <p:cNvPr id="24" name="Freeform 23"/>
          <p:cNvSpPr/>
          <p:nvPr/>
        </p:nvSpPr>
        <p:spPr>
          <a:xfrm rot="21423451">
            <a:off x="2724326" y="1772667"/>
            <a:ext cx="3614445" cy="2106336"/>
          </a:xfrm>
          <a:custGeom>
            <a:avLst/>
            <a:gdLst>
              <a:gd name="connsiteX0" fmla="*/ 5542 w 2599113"/>
              <a:gd name="connsiteY0" fmla="*/ 0 h 1307869"/>
              <a:gd name="connsiteX1" fmla="*/ 2599113 w 2599113"/>
              <a:gd name="connsiteY1" fmla="*/ 0 h 1307869"/>
              <a:gd name="connsiteX2" fmla="*/ 2576946 w 2599113"/>
              <a:gd name="connsiteY2" fmla="*/ 1307869 h 1307869"/>
              <a:gd name="connsiteX3" fmla="*/ 0 w 2599113"/>
              <a:gd name="connsiteY3" fmla="*/ 1197032 h 1307869"/>
              <a:gd name="connsiteX4" fmla="*/ 5542 w 2599113"/>
              <a:gd name="connsiteY4" fmla="*/ 0 h 130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9113" h="1307869">
                <a:moveTo>
                  <a:pt x="5542" y="0"/>
                </a:moveTo>
                <a:lnTo>
                  <a:pt x="2599113" y="0"/>
                </a:lnTo>
                <a:lnTo>
                  <a:pt x="2576946" y="1307869"/>
                </a:lnTo>
                <a:lnTo>
                  <a:pt x="0" y="1197032"/>
                </a:lnTo>
                <a:cubicBezTo>
                  <a:pt x="1847" y="798021"/>
                  <a:pt x="3695" y="399011"/>
                  <a:pt x="55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effectLst>
            <a:outerShdw blurRad="127000" dist="254000" dir="8100000" algn="tr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423451">
            <a:off x="3571421" y="1879582"/>
            <a:ext cx="1473600" cy="162240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6" name="TextBox 25"/>
          <p:cNvSpPr txBox="1"/>
          <p:nvPr/>
        </p:nvSpPr>
        <p:spPr>
          <a:xfrm rot="21423451">
            <a:off x="2974082" y="1855150"/>
            <a:ext cx="904672" cy="830997"/>
          </a:xfrm>
          <a:prstGeom prst="rect">
            <a:avLst/>
          </a:prstGeom>
          <a:noFill/>
          <a:effectLst/>
          <a:scene3d>
            <a:camera prst="perspectiveContrastingLeftFacing">
              <a:rot lat="0" lon="0" rev="21594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Eras Demi ITC" pitchFamily="34" charset="0"/>
              </a:rPr>
              <a:t>The First</a:t>
            </a:r>
          </a:p>
        </p:txBody>
      </p:sp>
      <p:sp>
        <p:nvSpPr>
          <p:cNvPr id="27" name="TextBox 26"/>
          <p:cNvSpPr txBox="1"/>
          <p:nvPr/>
        </p:nvSpPr>
        <p:spPr>
          <a:xfrm rot="21423451">
            <a:off x="4754242" y="1792842"/>
            <a:ext cx="1487249" cy="830997"/>
          </a:xfrm>
          <a:prstGeom prst="rect">
            <a:avLst/>
          </a:prstGeom>
          <a:noFill/>
          <a:effectLst/>
          <a:scene3d>
            <a:camera prst="perspectiveContrastingLeftFacing">
              <a:rot lat="0" lon="0" rev="21594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Eras Demi ITC" pitchFamily="34" charset="0"/>
              </a:rPr>
              <a:t>Church</a:t>
            </a:r>
          </a:p>
          <a:p>
            <a:r>
              <a:rPr lang="en-US" sz="2400" dirty="0">
                <a:solidFill>
                  <a:srgbClr val="000000"/>
                </a:solidFill>
                <a:latin typeface="Eras Demi ITC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Eras Demi ITC" pitchFamily="34" charset="0"/>
              </a:rPr>
              <a:t>    of the</a:t>
            </a:r>
          </a:p>
        </p:txBody>
      </p:sp>
      <p:sp>
        <p:nvSpPr>
          <p:cNvPr id="28" name="TextBox 27"/>
          <p:cNvSpPr txBox="1"/>
          <p:nvPr/>
        </p:nvSpPr>
        <p:spPr>
          <a:xfrm rot="21423451">
            <a:off x="2721154" y="3087128"/>
            <a:ext cx="3549521" cy="646331"/>
          </a:xfrm>
          <a:prstGeom prst="rect">
            <a:avLst/>
          </a:prstGeom>
          <a:noFill/>
          <a:effectLst>
            <a:outerShdw blurRad="127000" dist="254000" dir="8100000" algn="tr" rotWithShape="0">
              <a:prstClr val="black">
                <a:alpha val="30000"/>
              </a:prstClr>
            </a:outerShdw>
          </a:effectLst>
        </p:spPr>
        <p:txBody>
          <a:bodyPr wrap="square" rtlCol="0">
            <a:spAutoFit/>
            <a:scene3d>
              <a:camera prst="perspectiveContrastingLeftFacing" fov="1200000">
                <a:rot lat="0" lon="0" rev="21474000"/>
              </a:camera>
              <a:lightRig rig="threePt" dir="t"/>
            </a:scene3d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  <a:latin typeface="Eras Demi ITC" pitchFamily="34" charset="0"/>
              </a:rPr>
              <a:t>baptismoftheHolySpiritwiththeevidenceofspeakingintongues</a:t>
            </a:r>
            <a:endParaRPr lang="en-US" dirty="0" smtClean="0">
              <a:solidFill>
                <a:srgbClr val="000000"/>
              </a:solidFill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3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6" grpId="0"/>
      <p:bldP spid="26" grpId="1"/>
      <p:bldP spid="27" grpId="0"/>
      <p:bldP spid="27" grpId="1"/>
      <p:bldP spid="28" grpId="0"/>
      <p:bldP spid="28" grpId="1"/>
      <p:bldP spid="28" grpId="2"/>
      <p:bldP spid="28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This is a story about four people named 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7777" y="1703855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Everybody</a:t>
            </a:r>
            <a:r>
              <a:rPr lang="en-US" sz="3600" dirty="0"/>
              <a:t>,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Somebody</a:t>
            </a:r>
            <a:r>
              <a:rPr lang="en-US" sz="3600" dirty="0"/>
              <a:t>,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Anybody</a:t>
            </a:r>
            <a:r>
              <a:rPr lang="en-US" sz="3600" dirty="0"/>
              <a:t> and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Nobody</a:t>
            </a:r>
            <a:r>
              <a:rPr lang="en-US" sz="3600" dirty="0"/>
              <a:t>.  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7782" y="2770653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There was an important job to be done 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892" y="3314932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                           And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Everybody</a:t>
            </a:r>
            <a:r>
              <a:rPr lang="en-US" sz="3600" dirty="0"/>
              <a:t> </a:t>
            </a:r>
            <a:r>
              <a:rPr lang="en-US" sz="3600" dirty="0" smtClean="0"/>
              <a:t>was sure that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Somebody</a:t>
            </a:r>
            <a:r>
              <a:rPr lang="en-US" sz="3600" dirty="0" smtClean="0"/>
              <a:t> could do it.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Anybody</a:t>
            </a:r>
            <a:r>
              <a:rPr lang="en-US" sz="3600" dirty="0"/>
              <a:t> could have done it, 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64" y="11595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but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Nobody</a:t>
            </a:r>
            <a:r>
              <a:rPr lang="en-US" sz="3600" dirty="0"/>
              <a:t> did it. 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64" y="1719940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Somebody</a:t>
            </a:r>
            <a:r>
              <a:rPr lang="en-US" sz="3600" dirty="0"/>
              <a:t> got angry about that, 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660" y="2275113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             because </a:t>
            </a:r>
            <a:r>
              <a:rPr lang="en-US" sz="3600" dirty="0"/>
              <a:t>it was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Everybody's</a:t>
            </a:r>
            <a:r>
              <a:rPr lang="en-US" sz="3600" dirty="0"/>
              <a:t> job.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9549" y="3391143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Everybody</a:t>
            </a:r>
            <a:r>
              <a:rPr lang="en-US" sz="3600" dirty="0"/>
              <a:t> thought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Anybody</a:t>
            </a:r>
            <a:r>
              <a:rPr lang="en-US" sz="3600" dirty="0"/>
              <a:t> could do it, 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660" y="3935420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                             </a:t>
            </a:r>
            <a:r>
              <a:rPr lang="en-US" sz="3600" dirty="0"/>
              <a:t>but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Nobody</a:t>
            </a:r>
            <a:r>
              <a:rPr lang="en-US" sz="3600" dirty="0"/>
              <a:t> realized that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Everybody</a:t>
            </a:r>
            <a:r>
              <a:rPr lang="en-US" sz="3600" dirty="0"/>
              <a:t> wouldn't do it.</a:t>
            </a: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It ended up that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Everybody</a:t>
            </a:r>
            <a:r>
              <a:rPr lang="en-US" sz="3600" dirty="0"/>
              <a:t> blamed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Somebody</a:t>
            </a:r>
            <a:r>
              <a:rPr lang="en-US" sz="3600" dirty="0"/>
              <a:t> when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Nobody</a:t>
            </a:r>
            <a:r>
              <a:rPr lang="en-US" sz="3600" dirty="0"/>
              <a:t> did what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Anybody</a:t>
            </a:r>
            <a:r>
              <a:rPr lang="en-US" sz="3600" dirty="0"/>
              <a:t> could have done.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1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Spiritual </a:t>
            </a:r>
            <a:r>
              <a:rPr lang="en-US" sz="3600" i="1" dirty="0"/>
              <a:t>gifts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pneumatikos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literally </a:t>
            </a:r>
            <a:r>
              <a:rPr lang="en-US" sz="3600" i="1" dirty="0" smtClean="0"/>
              <a:t>“spirituals”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63" y="2259026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Ignorant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agnoeō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without knowledge</a:t>
            </a:r>
            <a:r>
              <a:rPr lang="en-US" sz="3600" dirty="0"/>
              <a:t> (agnostic)</a:t>
            </a:r>
          </a:p>
        </p:txBody>
      </p:sp>
    </p:spTree>
    <p:extLst>
      <p:ext uri="{BB962C8B-B14F-4D97-AF65-F5344CB8AC3E}">
        <p14:creationId xmlns:p14="http://schemas.microsoft.com/office/powerpoint/2010/main" val="410571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1.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Rom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. 11:25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dirty="0"/>
              <a:t>regarding God's plan for Israel and the Church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63" y="2259026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2.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Thess. 4:13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dirty="0"/>
              <a:t>regarding those who have fallen </a:t>
            </a:r>
            <a:r>
              <a:rPr lang="en-US" sz="3600" dirty="0" smtClean="0"/>
              <a:t>“</a:t>
            </a:r>
            <a:r>
              <a:rPr lang="en-US" sz="3600" dirty="0" smtClean="0"/>
              <a:t>asleep</a:t>
            </a:r>
            <a:r>
              <a:rPr lang="en-US" sz="3600" dirty="0" smtClean="0"/>
              <a:t>”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428659" y="3978965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3.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Cor. 12:1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dirty="0"/>
              <a:t>regarding the </a:t>
            </a:r>
            <a:r>
              <a:rPr lang="en-US" sz="3600" dirty="0" smtClean="0"/>
              <a:t>“spirituals”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701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1" grpId="0"/>
      <p:bldP spid="21" grpId="1"/>
      <p:bldP spid="21" grpId="2"/>
      <p:bldP spid="23" grpId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Dumb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aphonos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voiceless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6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7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5176</TotalTime>
  <Words>722</Words>
  <Application>Microsoft Office PowerPoint</Application>
  <PresentationFormat>On-screen Show (4:3)</PresentationFormat>
  <Paragraphs>374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GreeceBlack</vt:lpstr>
      <vt:lpstr>Eras Demi ITC</vt:lpstr>
      <vt:lpstr>Aaron</vt:lpstr>
      <vt:lpstr>Times New Roman</vt:lpstr>
      <vt:lpstr>vtks distress</vt:lpstr>
      <vt:lpstr>Arial Black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27</cp:revision>
  <dcterms:created xsi:type="dcterms:W3CDTF">2014-12-24T22:28:37Z</dcterms:created>
  <dcterms:modified xsi:type="dcterms:W3CDTF">2014-12-28T13:47:40Z</dcterms:modified>
</cp:coreProperties>
</file>